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Fragment Mono"/>
      <p:regular r:id="rId31"/>
      <p:italic r:id="rId32"/>
    </p:embeddedFont>
    <p:embeddedFont>
      <p:font typeface="Century Schoolbook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7AD6B9-9950-40EB-85AB-64AF4239A2CA}">
  <a:tblStyle styleId="{5A7AD6B9-9950-40EB-85AB-64AF4239A2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ragmentMon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enturySchoolbook-regular.fntdata"/><Relationship Id="rId10" Type="http://schemas.openxmlformats.org/officeDocument/2006/relationships/slide" Target="slides/slide4.xml"/><Relationship Id="rId32" Type="http://schemas.openxmlformats.org/officeDocument/2006/relationships/font" Target="fonts/FragmentMono-italic.fntdata"/><Relationship Id="rId13" Type="http://schemas.openxmlformats.org/officeDocument/2006/relationships/slide" Target="slides/slide7.xml"/><Relationship Id="rId35" Type="http://schemas.openxmlformats.org/officeDocument/2006/relationships/font" Target="fonts/CenturySchoolbook-italic.fntdata"/><Relationship Id="rId12" Type="http://schemas.openxmlformats.org/officeDocument/2006/relationships/slide" Target="slides/slide6.xml"/><Relationship Id="rId34" Type="http://schemas.openxmlformats.org/officeDocument/2006/relationships/font" Target="fonts/CenturySchoolbook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font" Target="fonts/CenturySchoolbook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d704fe40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d704fe40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d704fe40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d704fe40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d704fe40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d704fe40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d704fe405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d704fe405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d704fe405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d704fe405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d704fe40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d704fe40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d704fe405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d704fe405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d704fe405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d704fe405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d704fe405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d704fe40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d704fe405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d704fe405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d4bda47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d4bda47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Henry Cavendish was an English-French natural philosopher, who was pretty famous for conducting physics experiments. Born in Nice - France, Cavendish’s parents are Lady Anne de Grey and Lord Charles Cavendish. Born into an aristocratic family, Cavendish was educated at Cambridge but after 3 years he left without obtaining a degree. He studied science under his father’s wing and became involved with the Royal Society which allowed him to engage in experimental research. Throughout his life, Cavendish played a big role in advancing scientific knowledge, both through his experiments and his participation in key scientific organizations, like the Royal Institution of Great Britain.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 is best known for discovering hydrogen, which he coined "inflammable air." He described its properties and demonstrated its ability to form water upon combustion. </a:t>
            </a:r>
            <a:endParaRPr sz="18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d95d7115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d95d7115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d95d7115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1d95d7115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d704fe405_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d704fe405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d857e6b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d857e6b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d4bda47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d4bda47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d643ecfc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d643ecf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d95d7115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d95d7115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4bda4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4bda4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643ecfc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643ecf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d643ecf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d643ecf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d643ecfc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d643ecfc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d704fe4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d704fe4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ZgqGBot3BzQnSNFm5ZOLJBMy4XLV5w91/view" TargetMode="External"/><Relationship Id="rId4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pnas.org/doi/10.1073/pnas.1612597113" TargetMode="External"/><Relationship Id="rId4" Type="http://schemas.openxmlformats.org/officeDocument/2006/relationships/hyperlink" Target="https://www.aps.org/apsnews/2008/06/1798-cavendish-weighs-world" TargetMode="External"/><Relationship Id="rId5" Type="http://schemas.openxmlformats.org/officeDocument/2006/relationships/hyperlink" Target="https://www.youtube.com/watch?v=W2uPNg1BUS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3F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4724" r="16726" t="0"/>
          <a:stretch/>
        </p:blipFill>
        <p:spPr>
          <a:xfrm>
            <a:off x="4442850" y="0"/>
            <a:ext cx="4701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2033725"/>
            <a:ext cx="8520600" cy="800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Cavendish:</a:t>
            </a:r>
            <a:endParaRPr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2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Fragment Mono"/>
                <a:ea typeface="Fragment Mono"/>
                <a:cs typeface="Fragment Mono"/>
                <a:sym typeface="Fragment Mono"/>
              </a:rPr>
              <a:t>Measuring </a:t>
            </a:r>
            <a:r>
              <a:rPr i="1" lang="en" sz="1500">
                <a:solidFill>
                  <a:srgbClr val="B7860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i="1" lang="en" sz="1500">
                <a:solidFill>
                  <a:srgbClr val="000000"/>
                </a:solidFill>
                <a:latin typeface="Fragment Mono"/>
                <a:ea typeface="Fragment Mono"/>
                <a:cs typeface="Fragment Mono"/>
                <a:sym typeface="Fragment Mono"/>
              </a:rPr>
              <a:t>,</a:t>
            </a:r>
            <a:r>
              <a:rPr lang="en" sz="1500">
                <a:solidFill>
                  <a:srgbClr val="000000"/>
                </a:solidFill>
                <a:latin typeface="Fragment Mono"/>
                <a:ea typeface="Fragment Mono"/>
                <a:cs typeface="Fragment Mono"/>
                <a:sym typeface="Fragment Mono"/>
              </a:rPr>
              <a:t> the “weight” of gravity.</a:t>
            </a:r>
            <a:endParaRPr sz="1500">
              <a:solidFill>
                <a:srgbClr val="000000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27500"/>
            <a:ext cx="11319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ragment Mono"/>
                <a:ea typeface="Fragment Mono"/>
                <a:cs typeface="Fragment Mono"/>
                <a:sym typeface="Fragment Mono"/>
              </a:rPr>
              <a:t>10 DEC 2024</a:t>
            </a:r>
            <a:endParaRPr sz="1000">
              <a:solidFill>
                <a:srgbClr val="000000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4006050" y="227500"/>
            <a:ext cx="11319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ragment Mono"/>
                <a:ea typeface="Fragment Mono"/>
                <a:cs typeface="Fragment Mono"/>
                <a:sym typeface="Fragment Mono"/>
              </a:rPr>
              <a:t>PHYS 461</a:t>
            </a:r>
            <a:endParaRPr sz="1000">
              <a:solidFill>
                <a:srgbClr val="000000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4748225"/>
            <a:ext cx="42603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ragment Mono"/>
                <a:ea typeface="Fragment Mono"/>
                <a:cs typeface="Fragment Mono"/>
                <a:sym typeface="Fragment Mono"/>
              </a:rPr>
              <a:t>Cordney Nash and Micah Hillman</a:t>
            </a:r>
            <a:endParaRPr sz="1000">
              <a:solidFill>
                <a:srgbClr val="000000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Theory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2624" r="2615" t="0"/>
          <a:stretch/>
        </p:blipFill>
        <p:spPr>
          <a:xfrm>
            <a:off x="1501800" y="1933925"/>
            <a:ext cx="3505500" cy="12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825" y="2571750"/>
            <a:ext cx="1739775" cy="17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850" y="1017725"/>
            <a:ext cx="923725" cy="92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22"/>
          <p:cNvCxnSpPr/>
          <p:nvPr/>
        </p:nvCxnSpPr>
        <p:spPr>
          <a:xfrm>
            <a:off x="7330175" y="1405950"/>
            <a:ext cx="0" cy="2127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5" name="Google Shape;265;p22"/>
          <p:cNvSpPr txBox="1"/>
          <p:nvPr/>
        </p:nvSpPr>
        <p:spPr>
          <a:xfrm>
            <a:off x="7475925" y="3729975"/>
            <a:ext cx="512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1C23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7370535" y="2126072"/>
            <a:ext cx="250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B7860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</a:t>
            </a:r>
            <a:endParaRPr>
              <a:solidFill>
                <a:srgbClr val="B7860B"/>
              </a:solidFill>
            </a:endParaRPr>
          </a:p>
        </p:txBody>
      </p:sp>
      <p:sp>
        <p:nvSpPr>
          <p:cNvPr id="267" name="Google Shape;26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Theory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/>
          </a:blip>
          <a:srcRect b="0" l="2624" r="2615" t="0"/>
          <a:stretch/>
        </p:blipFill>
        <p:spPr>
          <a:xfrm>
            <a:off x="1498492" y="1933925"/>
            <a:ext cx="3505500" cy="1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5832775" y="1454550"/>
            <a:ext cx="2859000" cy="223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b="1" lang="en" sz="1400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 length</a:t>
            </a: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swept by each small balance mass due to changing equilibrium. </a:t>
            </a:r>
            <a:b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(Related to laser position).</a:t>
            </a:r>
            <a:endParaRPr sz="12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23"/>
          <p:cNvSpPr/>
          <p:nvPr/>
        </p:nvSpPr>
        <p:spPr>
          <a:xfrm>
            <a:off x="2267150" y="4222350"/>
            <a:ext cx="4728300" cy="32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86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23"/>
          <p:cNvCxnSpPr/>
          <p:nvPr/>
        </p:nvCxnSpPr>
        <p:spPr>
          <a:xfrm>
            <a:off x="2622911" y="4385761"/>
            <a:ext cx="40290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23"/>
          <p:cNvSpPr/>
          <p:nvPr/>
        </p:nvSpPr>
        <p:spPr>
          <a:xfrm>
            <a:off x="2395817" y="4256314"/>
            <a:ext cx="258300" cy="258900"/>
          </a:xfrm>
          <a:prstGeom prst="ellipse">
            <a:avLst/>
          </a:prstGeom>
          <a:solidFill>
            <a:srgbClr val="B786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2353101" y="4242478"/>
            <a:ext cx="343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6608453" y="4256314"/>
            <a:ext cx="258300" cy="258900"/>
          </a:xfrm>
          <a:prstGeom prst="ellipse">
            <a:avLst/>
          </a:prstGeom>
          <a:solidFill>
            <a:srgbClr val="B786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6565738" y="4242478"/>
            <a:ext cx="343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4059672" y="4402026"/>
            <a:ext cx="1185900" cy="303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4630456" y="4363508"/>
            <a:ext cx="44700" cy="44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647407" y="4085125"/>
            <a:ext cx="2093820" cy="81000"/>
            <a:chOff x="2525001" y="4085135"/>
            <a:chExt cx="4216312" cy="81000"/>
          </a:xfrm>
        </p:grpSpPr>
        <p:cxnSp>
          <p:nvCxnSpPr>
            <p:cNvPr id="285" name="Google Shape;285;p23"/>
            <p:cNvCxnSpPr/>
            <p:nvPr/>
          </p:nvCxnSpPr>
          <p:spPr>
            <a:xfrm>
              <a:off x="2525001" y="4090078"/>
              <a:ext cx="4212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3"/>
            <p:cNvCxnSpPr/>
            <p:nvPr/>
          </p:nvCxnSpPr>
          <p:spPr>
            <a:xfrm>
              <a:off x="2526500" y="4085135"/>
              <a:ext cx="0" cy="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3"/>
            <p:cNvCxnSpPr/>
            <p:nvPr/>
          </p:nvCxnSpPr>
          <p:spPr>
            <a:xfrm>
              <a:off x="6741313" y="4085135"/>
              <a:ext cx="0" cy="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8" name="Google Shape;288;p23"/>
          <p:cNvSpPr txBox="1"/>
          <p:nvPr/>
        </p:nvSpPr>
        <p:spPr>
          <a:xfrm>
            <a:off x="5522413" y="3803327"/>
            <a:ext cx="343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B7860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</a:t>
            </a:r>
            <a:endParaRPr i="1" sz="1800">
              <a:solidFill>
                <a:srgbClr val="B7860B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Theory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4" name="Google Shape;294;p24"/>
          <p:cNvPicPr preferRelativeResize="0"/>
          <p:nvPr/>
        </p:nvPicPr>
        <p:blipFill rotWithShape="1">
          <a:blip r:embed="rId3">
            <a:alphaModFix/>
          </a:blip>
          <a:srcRect b="0" l="2624" r="2615" t="0"/>
          <a:stretch/>
        </p:blipFill>
        <p:spPr>
          <a:xfrm>
            <a:off x="1501772" y="1933925"/>
            <a:ext cx="3505500" cy="1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 txBox="1"/>
          <p:nvPr>
            <p:ph idx="1" type="body"/>
          </p:nvPr>
        </p:nvSpPr>
        <p:spPr>
          <a:xfrm>
            <a:off x="5832775" y="1835550"/>
            <a:ext cx="2859000" cy="223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 startAt="2"/>
            </a:pPr>
            <a:r>
              <a:rPr b="1" lang="en" sz="1600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</a:t>
            </a:r>
            <a:r>
              <a:rPr lang="en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oscillation.</a:t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Turn on the </a:t>
            </a:r>
            <a:r>
              <a:rPr b="1" lang="en">
                <a:solidFill>
                  <a:srgbClr val="DA29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laser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Procedure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25"/>
          <p:cNvSpPr/>
          <p:nvPr/>
        </p:nvSpPr>
        <p:spPr>
          <a:xfrm>
            <a:off x="4888575" y="596650"/>
            <a:ext cx="3794700" cy="37947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6796975" y="20550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4572000" y="2244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4739375" y="2352675"/>
            <a:ext cx="4092900" cy="28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25"/>
          <p:cNvCxnSpPr/>
          <p:nvPr/>
        </p:nvCxnSpPr>
        <p:spPr>
          <a:xfrm>
            <a:off x="5047325" y="2494125"/>
            <a:ext cx="34875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25"/>
          <p:cNvSpPr/>
          <p:nvPr/>
        </p:nvSpPr>
        <p:spPr>
          <a:xfrm>
            <a:off x="6291000" y="2508205"/>
            <a:ext cx="1026600" cy="261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8452950" y="2390173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2" name="Google Shape;312;p25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/>
          <p:nvPr/>
        </p:nvSpPr>
        <p:spPr>
          <a:xfrm>
            <a:off x="6772475" y="3193700"/>
            <a:ext cx="63900" cy="397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/>
          <p:nvPr/>
        </p:nvSpPr>
        <p:spPr>
          <a:xfrm>
            <a:off x="6785075" y="3178475"/>
            <a:ext cx="38700" cy="21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6581300" y="41499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5"/>
          <p:cNvSpPr/>
          <p:nvPr/>
        </p:nvSpPr>
        <p:spPr>
          <a:xfrm>
            <a:off x="6581300" y="3916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5"/>
          <p:cNvSpPr/>
          <p:nvPr/>
        </p:nvSpPr>
        <p:spPr>
          <a:xfrm>
            <a:off x="6581300" y="4149925"/>
            <a:ext cx="446400" cy="4464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"/>
          <p:cNvSpPr/>
          <p:nvPr/>
        </p:nvSpPr>
        <p:spPr>
          <a:xfrm>
            <a:off x="6581300" y="391625"/>
            <a:ext cx="446400" cy="4464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"/>
          <p:cNvSpPr/>
          <p:nvPr/>
        </p:nvSpPr>
        <p:spPr>
          <a:xfrm>
            <a:off x="4739375" y="27136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8385875" y="18300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4850750" y="2382075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8497250" y="2382075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Turn on the </a:t>
            </a:r>
            <a:r>
              <a:rPr b="1" lang="en">
                <a:solidFill>
                  <a:srgbClr val="DA29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laser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Procedure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4888575" y="596650"/>
            <a:ext cx="3794700" cy="37947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6796975" y="20550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4572000" y="2244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4739375" y="2352675"/>
            <a:ext cx="4092900" cy="28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26"/>
          <p:cNvCxnSpPr/>
          <p:nvPr/>
        </p:nvCxnSpPr>
        <p:spPr>
          <a:xfrm>
            <a:off x="5047325" y="2494125"/>
            <a:ext cx="34875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6"/>
          <p:cNvSpPr/>
          <p:nvPr/>
        </p:nvSpPr>
        <p:spPr>
          <a:xfrm>
            <a:off x="6291000" y="2508205"/>
            <a:ext cx="1026600" cy="261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8452950" y="2390173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8" name="Google Shape;338;p26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6772475" y="3193700"/>
            <a:ext cx="63900" cy="397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6785075" y="3178475"/>
            <a:ext cx="38700" cy="21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26"/>
          <p:cNvCxnSpPr>
            <a:stCxn id="340" idx="0"/>
          </p:cNvCxnSpPr>
          <p:nvPr/>
        </p:nvCxnSpPr>
        <p:spPr>
          <a:xfrm rot="10800000">
            <a:off x="6804425" y="2534075"/>
            <a:ext cx="0" cy="644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26"/>
          <p:cNvSpPr/>
          <p:nvPr/>
        </p:nvSpPr>
        <p:spPr>
          <a:xfrm>
            <a:off x="6581300" y="41499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6581300" y="3916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6581300" y="4149925"/>
            <a:ext cx="446400" cy="4464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6581300" y="391625"/>
            <a:ext cx="446400" cy="4464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/>
          <p:nvPr/>
        </p:nvSpPr>
        <p:spPr>
          <a:xfrm>
            <a:off x="4739375" y="27136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8385875" y="18300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>
            <a:off x="4850750" y="2382075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26"/>
          <p:cNvCxnSpPr>
            <a:stCxn id="344" idx="0"/>
          </p:cNvCxnSpPr>
          <p:nvPr/>
        </p:nvCxnSpPr>
        <p:spPr>
          <a:xfrm rot="10800000">
            <a:off x="6804200" y="2534425"/>
            <a:ext cx="300" cy="1615500"/>
          </a:xfrm>
          <a:prstGeom prst="straightConnector1">
            <a:avLst/>
          </a:prstGeom>
          <a:noFill/>
          <a:ln cap="flat" cmpd="sng" w="9525">
            <a:solidFill>
              <a:srgbClr val="DA29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26"/>
          <p:cNvSpPr/>
          <p:nvPr/>
        </p:nvSpPr>
        <p:spPr>
          <a:xfrm>
            <a:off x="8497250" y="2382075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Procedure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27"/>
          <p:cNvSpPr txBox="1"/>
          <p:nvPr>
            <p:ph idx="1" type="body"/>
          </p:nvPr>
        </p:nvSpPr>
        <p:spPr>
          <a:xfrm>
            <a:off x="311700" y="1152475"/>
            <a:ext cx="4043700" cy="154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rabicPeriod" startAt="2"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 board, meter stick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wall opposite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torsion balance and laser.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 the distance </a:t>
            </a:r>
            <a:r>
              <a:rPr i="1" lang="en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between the board and torsion balance.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27"/>
          <p:cNvSpPr/>
          <p:nvPr/>
        </p:nvSpPr>
        <p:spPr>
          <a:xfrm rot="5400000">
            <a:off x="4357215" y="1828946"/>
            <a:ext cx="2185265" cy="1152238"/>
          </a:xfrm>
          <a:prstGeom prst="trapezoid">
            <a:avLst>
              <a:gd fmla="val 35103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>
            <a:off x="5088802" y="2290467"/>
            <a:ext cx="789908" cy="148525"/>
          </a:xfrm>
          <a:custGeom>
            <a:rect b="b" l="l" r="r" t="t"/>
            <a:pathLst>
              <a:path extrusionOk="0" h="4385" w="23321">
                <a:moveTo>
                  <a:pt x="0" y="4385"/>
                </a:moveTo>
                <a:lnTo>
                  <a:pt x="0" y="1721"/>
                </a:lnTo>
                <a:lnTo>
                  <a:pt x="23321" y="0"/>
                </a:lnTo>
                <a:lnTo>
                  <a:pt x="23321" y="1169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cxnSp>
        <p:nvCxnSpPr>
          <p:cNvPr id="360" name="Google Shape;360;p27"/>
          <p:cNvCxnSpPr/>
          <p:nvPr/>
        </p:nvCxnSpPr>
        <p:spPr>
          <a:xfrm rot="10800000">
            <a:off x="5354149" y="2280061"/>
            <a:ext cx="3478353" cy="376233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rgbClr val="DA291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1" name="Google Shape;361;p27"/>
          <p:cNvCxnSpPr/>
          <p:nvPr/>
        </p:nvCxnSpPr>
        <p:spPr>
          <a:xfrm rot="-5400000">
            <a:off x="8644799" y="2630983"/>
            <a:ext cx="161731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7"/>
          <p:cNvCxnSpPr/>
          <p:nvPr/>
        </p:nvCxnSpPr>
        <p:spPr>
          <a:xfrm rot="-5400000">
            <a:off x="8542172" y="2630983"/>
            <a:ext cx="161731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27"/>
          <p:cNvCxnSpPr/>
          <p:nvPr/>
        </p:nvCxnSpPr>
        <p:spPr>
          <a:xfrm rot="-5400000">
            <a:off x="8439544" y="2630983"/>
            <a:ext cx="161731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27"/>
          <p:cNvCxnSpPr/>
          <p:nvPr/>
        </p:nvCxnSpPr>
        <p:spPr>
          <a:xfrm rot="-5400000">
            <a:off x="8747426" y="2630983"/>
            <a:ext cx="161731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Procedure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28"/>
          <p:cNvSpPr txBox="1"/>
          <p:nvPr>
            <p:ph idx="1" type="body"/>
          </p:nvPr>
        </p:nvSpPr>
        <p:spPr>
          <a:xfrm>
            <a:off x="311700" y="1152475"/>
            <a:ext cx="4260300" cy="110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rabicPeriod" startAt="3"/>
            </a:pPr>
            <a:r>
              <a:rPr b="1"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camera</a:t>
            </a: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take photos: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Helvetica Neue"/>
              <a:buAutoNum type="alphaLcPeriod"/>
            </a:pP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</a:t>
            </a:r>
            <a:r>
              <a:rPr lang="en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 sec</a:t>
            </a: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Helvetica Neue"/>
              <a:buAutoNum type="alphaLcPeriod"/>
            </a:pP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</a:t>
            </a:r>
            <a:r>
              <a:rPr lang="en"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90 min</a:t>
            </a: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15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28"/>
          <p:cNvSpPr/>
          <p:nvPr/>
        </p:nvSpPr>
        <p:spPr>
          <a:xfrm rot="5400000">
            <a:off x="4357216" y="1828882"/>
            <a:ext cx="2185200" cy="1152300"/>
          </a:xfrm>
          <a:prstGeom prst="trapezoid">
            <a:avLst>
              <a:gd fmla="val 35103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5088802" y="2290467"/>
            <a:ext cx="789882" cy="148520"/>
          </a:xfrm>
          <a:custGeom>
            <a:rect b="b" l="l" r="r" t="t"/>
            <a:pathLst>
              <a:path extrusionOk="0" h="4385" w="23321">
                <a:moveTo>
                  <a:pt x="0" y="4385"/>
                </a:moveTo>
                <a:lnTo>
                  <a:pt x="0" y="1721"/>
                </a:lnTo>
                <a:lnTo>
                  <a:pt x="23321" y="0"/>
                </a:lnTo>
                <a:lnTo>
                  <a:pt x="23321" y="1169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cxnSp>
        <p:nvCxnSpPr>
          <p:cNvPr id="374" name="Google Shape;374;p28"/>
          <p:cNvCxnSpPr/>
          <p:nvPr/>
        </p:nvCxnSpPr>
        <p:spPr>
          <a:xfrm rot="10800000">
            <a:off x="5354002" y="2280095"/>
            <a:ext cx="3478500" cy="37620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rgbClr val="DA291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75" name="Google Shape;375;p28"/>
          <p:cNvSpPr/>
          <p:nvPr/>
        </p:nvSpPr>
        <p:spPr>
          <a:xfrm>
            <a:off x="7396182" y="2717348"/>
            <a:ext cx="74100" cy="11700"/>
          </a:xfrm>
          <a:prstGeom prst="ellipse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28"/>
          <p:cNvCxnSpPr>
            <a:endCxn id="377" idx="2"/>
          </p:cNvCxnSpPr>
          <p:nvPr/>
        </p:nvCxnSpPr>
        <p:spPr>
          <a:xfrm rot="10800000">
            <a:off x="7432174" y="2644473"/>
            <a:ext cx="0" cy="7830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28"/>
          <p:cNvSpPr/>
          <p:nvPr/>
        </p:nvSpPr>
        <p:spPr>
          <a:xfrm>
            <a:off x="7136385" y="2428730"/>
            <a:ext cx="333840" cy="179857"/>
          </a:xfrm>
          <a:prstGeom prst="flowChartOnlineStorage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9" name="Google Shape;379;p28"/>
          <p:cNvCxnSpPr/>
          <p:nvPr/>
        </p:nvCxnSpPr>
        <p:spPr>
          <a:xfrm rot="-5400000">
            <a:off x="8644815" y="2630999"/>
            <a:ext cx="1617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28"/>
          <p:cNvCxnSpPr/>
          <p:nvPr/>
        </p:nvCxnSpPr>
        <p:spPr>
          <a:xfrm flipH="1" rot="10800000">
            <a:off x="7017970" y="2721003"/>
            <a:ext cx="397200" cy="103650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8"/>
          <p:cNvCxnSpPr/>
          <p:nvPr/>
        </p:nvCxnSpPr>
        <p:spPr>
          <a:xfrm rot="10800000">
            <a:off x="7435968" y="2722565"/>
            <a:ext cx="55800" cy="91710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28"/>
          <p:cNvCxnSpPr/>
          <p:nvPr/>
        </p:nvCxnSpPr>
        <p:spPr>
          <a:xfrm rot="10800000">
            <a:off x="7456231" y="2726683"/>
            <a:ext cx="363600" cy="113160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28"/>
          <p:cNvCxnSpPr/>
          <p:nvPr/>
        </p:nvCxnSpPr>
        <p:spPr>
          <a:xfrm rot="-5400000">
            <a:off x="8542187" y="2630999"/>
            <a:ext cx="1617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28"/>
          <p:cNvCxnSpPr/>
          <p:nvPr/>
        </p:nvCxnSpPr>
        <p:spPr>
          <a:xfrm rot="-5400000">
            <a:off x="8439560" y="2630999"/>
            <a:ext cx="1617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5" name="Google Shape;385;p28"/>
          <p:cNvGrpSpPr/>
          <p:nvPr/>
        </p:nvGrpSpPr>
        <p:grpSpPr>
          <a:xfrm>
            <a:off x="7310038" y="2283758"/>
            <a:ext cx="192655" cy="360715"/>
            <a:chOff x="6729550" y="2567925"/>
            <a:chExt cx="142202" cy="266250"/>
          </a:xfrm>
        </p:grpSpPr>
        <p:sp>
          <p:nvSpPr>
            <p:cNvPr id="377" name="Google Shape;377;p28"/>
            <p:cNvSpPr/>
            <p:nvPr/>
          </p:nvSpPr>
          <p:spPr>
            <a:xfrm>
              <a:off x="6767650" y="2625075"/>
              <a:ext cx="104100" cy="209100"/>
            </a:xfrm>
            <a:prstGeom prst="rect">
              <a:avLst/>
            </a:prstGeom>
            <a:gradFill>
              <a:gsLst>
                <a:gs pos="0">
                  <a:srgbClr val="8C8C8C"/>
                </a:gs>
                <a:gs pos="100000">
                  <a:srgbClr val="40404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729550" y="2567925"/>
              <a:ext cx="142202" cy="86925"/>
            </a:xfrm>
            <a:custGeom>
              <a:rect b="b" l="l" r="r" t="t"/>
              <a:pathLst>
                <a:path extrusionOk="0" h="3477" w="5763">
                  <a:moveTo>
                    <a:pt x="1548" y="3477"/>
                  </a:moveTo>
                  <a:lnTo>
                    <a:pt x="0" y="2762"/>
                  </a:lnTo>
                  <a:lnTo>
                    <a:pt x="4286" y="0"/>
                  </a:lnTo>
                  <a:lnTo>
                    <a:pt x="5548" y="857"/>
                  </a:lnTo>
                  <a:lnTo>
                    <a:pt x="5763" y="2310"/>
                  </a:lnTo>
                  <a:close/>
                </a:path>
              </a:pathLst>
            </a:custGeom>
            <a:gradFill>
              <a:gsLst>
                <a:gs pos="0">
                  <a:srgbClr val="8C8C8C"/>
                </a:gs>
                <a:gs pos="100000">
                  <a:srgbClr val="404040"/>
                </a:gs>
              </a:gsLst>
              <a:lin ang="5400012" scaled="0"/>
            </a:gradFill>
            <a:ln>
              <a:noFill/>
            </a:ln>
          </p:spPr>
        </p:sp>
      </p:grpSp>
      <p:cxnSp>
        <p:nvCxnSpPr>
          <p:cNvPr id="387" name="Google Shape;387;p28"/>
          <p:cNvCxnSpPr/>
          <p:nvPr/>
        </p:nvCxnSpPr>
        <p:spPr>
          <a:xfrm rot="-5400000">
            <a:off x="8747442" y="2630999"/>
            <a:ext cx="1617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rabicPeriod" startAt="4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Slowly 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 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masses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a distance </a:t>
            </a:r>
            <a:r>
              <a:rPr i="1" lang="en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the torsion balance masses.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Procedure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4888575" y="596650"/>
            <a:ext cx="3794700" cy="37947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6796975" y="20550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4572000" y="2244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4739375" y="2352675"/>
            <a:ext cx="4092900" cy="28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29"/>
          <p:cNvCxnSpPr/>
          <p:nvPr/>
        </p:nvCxnSpPr>
        <p:spPr>
          <a:xfrm>
            <a:off x="5047325" y="2494125"/>
            <a:ext cx="34875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9"/>
          <p:cNvSpPr/>
          <p:nvPr/>
        </p:nvSpPr>
        <p:spPr>
          <a:xfrm>
            <a:off x="6291000" y="2508205"/>
            <a:ext cx="1026600" cy="261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8452950" y="2390173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03" name="Google Shape;403;p29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>
            <a:off x="6772475" y="3193700"/>
            <a:ext cx="63900" cy="397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/>
          <p:nvPr/>
        </p:nvSpPr>
        <p:spPr>
          <a:xfrm>
            <a:off x="6785075" y="3178475"/>
            <a:ext cx="38700" cy="21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29"/>
          <p:cNvCxnSpPr>
            <a:stCxn id="405" idx="0"/>
          </p:cNvCxnSpPr>
          <p:nvPr/>
        </p:nvCxnSpPr>
        <p:spPr>
          <a:xfrm rot="10800000">
            <a:off x="6804425" y="2534075"/>
            <a:ext cx="0" cy="644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29"/>
          <p:cNvSpPr/>
          <p:nvPr/>
        </p:nvSpPr>
        <p:spPr>
          <a:xfrm>
            <a:off x="6581300" y="41499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"/>
          <p:cNvSpPr/>
          <p:nvPr/>
        </p:nvSpPr>
        <p:spPr>
          <a:xfrm>
            <a:off x="6581300" y="3916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9"/>
          <p:cNvGrpSpPr/>
          <p:nvPr/>
        </p:nvGrpSpPr>
        <p:grpSpPr>
          <a:xfrm>
            <a:off x="6581300" y="4149925"/>
            <a:ext cx="446400" cy="446400"/>
            <a:chOff x="4739375" y="2713675"/>
            <a:chExt cx="446400" cy="446400"/>
          </a:xfrm>
        </p:grpSpPr>
        <p:sp>
          <p:nvSpPr>
            <p:cNvPr id="410" name="Google Shape;410;p29"/>
            <p:cNvSpPr/>
            <p:nvPr/>
          </p:nvSpPr>
          <p:spPr>
            <a:xfrm>
              <a:off x="4739375" y="2713675"/>
              <a:ext cx="446400" cy="446400"/>
            </a:xfrm>
            <a:prstGeom prst="ellipse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 txBox="1"/>
            <p:nvPr/>
          </p:nvSpPr>
          <p:spPr>
            <a:xfrm>
              <a:off x="4806447" y="2798275"/>
              <a:ext cx="297600" cy="277200"/>
            </a:xfrm>
            <a:prstGeom prst="rect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</a:t>
              </a:r>
              <a:endParaRPr i="1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412" name="Google Shape;412;p29"/>
          <p:cNvGrpSpPr/>
          <p:nvPr/>
        </p:nvGrpSpPr>
        <p:grpSpPr>
          <a:xfrm>
            <a:off x="6581300" y="391625"/>
            <a:ext cx="446400" cy="446400"/>
            <a:chOff x="4739375" y="2713675"/>
            <a:chExt cx="446400" cy="446400"/>
          </a:xfrm>
        </p:grpSpPr>
        <p:sp>
          <p:nvSpPr>
            <p:cNvPr id="413" name="Google Shape;413;p29"/>
            <p:cNvSpPr/>
            <p:nvPr/>
          </p:nvSpPr>
          <p:spPr>
            <a:xfrm>
              <a:off x="4739375" y="2713675"/>
              <a:ext cx="446400" cy="446400"/>
            </a:xfrm>
            <a:prstGeom prst="ellipse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 txBox="1"/>
            <p:nvPr/>
          </p:nvSpPr>
          <p:spPr>
            <a:xfrm>
              <a:off x="4806447" y="2798275"/>
              <a:ext cx="297600" cy="277200"/>
            </a:xfrm>
            <a:prstGeom prst="rect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</a:t>
              </a:r>
              <a:endParaRPr i="1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415" name="Google Shape;415;p29"/>
          <p:cNvSpPr/>
          <p:nvPr/>
        </p:nvSpPr>
        <p:spPr>
          <a:xfrm>
            <a:off x="4739375" y="27136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9"/>
          <p:cNvSpPr/>
          <p:nvPr/>
        </p:nvSpPr>
        <p:spPr>
          <a:xfrm>
            <a:off x="8385875" y="18300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4850750" y="2382075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29"/>
          <p:cNvCxnSpPr>
            <a:stCxn id="410" idx="0"/>
          </p:cNvCxnSpPr>
          <p:nvPr/>
        </p:nvCxnSpPr>
        <p:spPr>
          <a:xfrm rot="10800000">
            <a:off x="6804200" y="2534425"/>
            <a:ext cx="3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29"/>
          <p:cNvSpPr txBox="1"/>
          <p:nvPr/>
        </p:nvSpPr>
        <p:spPr>
          <a:xfrm>
            <a:off x="4813775" y="2370098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20" name="Google Shape;420;p29"/>
          <p:cNvSpPr/>
          <p:nvPr/>
        </p:nvSpPr>
        <p:spPr>
          <a:xfrm>
            <a:off x="8497250" y="2382075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9"/>
          <p:cNvSpPr txBox="1"/>
          <p:nvPr/>
        </p:nvSpPr>
        <p:spPr>
          <a:xfrm>
            <a:off x="8460275" y="2370098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Procedure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30"/>
          <p:cNvSpPr txBox="1"/>
          <p:nvPr>
            <p:ph idx="1" type="body"/>
          </p:nvPr>
        </p:nvSpPr>
        <p:spPr>
          <a:xfrm>
            <a:off x="311700" y="1152475"/>
            <a:ext cx="4092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rabicPeriod" startAt="4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Slowly 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 large masses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a distance </a:t>
            </a:r>
            <a:r>
              <a:rPr i="1" lang="en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the torsion balance masses.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they are in place, begin taking photos at the specified interval and duration.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4888575" y="596650"/>
            <a:ext cx="3794700" cy="37947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>
            <a:off x="6796975" y="20550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>
            <a:off x="4572000" y="2244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>
            <a:off x="8385875" y="1830075"/>
            <a:ext cx="446400" cy="446400"/>
          </a:xfrm>
          <a:prstGeom prst="ellipse">
            <a:avLst/>
          </a:prstGeom>
          <a:solidFill>
            <a:srgbClr val="B786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4739375" y="2352675"/>
            <a:ext cx="4092900" cy="28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30"/>
          <p:cNvGrpSpPr/>
          <p:nvPr/>
        </p:nvGrpSpPr>
        <p:grpSpPr>
          <a:xfrm>
            <a:off x="4739375" y="2713675"/>
            <a:ext cx="446400" cy="446400"/>
            <a:chOff x="4739375" y="2713675"/>
            <a:chExt cx="446400" cy="446400"/>
          </a:xfrm>
        </p:grpSpPr>
        <p:sp>
          <p:nvSpPr>
            <p:cNvPr id="435" name="Google Shape;435;p30"/>
            <p:cNvSpPr/>
            <p:nvPr/>
          </p:nvSpPr>
          <p:spPr>
            <a:xfrm>
              <a:off x="4739375" y="2713675"/>
              <a:ext cx="446400" cy="446400"/>
            </a:xfrm>
            <a:prstGeom prst="ellipse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 txBox="1"/>
            <p:nvPr/>
          </p:nvSpPr>
          <p:spPr>
            <a:xfrm>
              <a:off x="4806447" y="2798275"/>
              <a:ext cx="297600" cy="277200"/>
            </a:xfrm>
            <a:prstGeom prst="rect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</a:t>
              </a:r>
              <a:endParaRPr i="1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437" name="Google Shape;437;p30"/>
          <p:cNvSpPr/>
          <p:nvPr/>
        </p:nvSpPr>
        <p:spPr>
          <a:xfrm>
            <a:off x="4850750" y="2401747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30"/>
          <p:cNvCxnSpPr>
            <a:stCxn id="437" idx="6"/>
          </p:cNvCxnSpPr>
          <p:nvPr/>
        </p:nvCxnSpPr>
        <p:spPr>
          <a:xfrm flipH="1" rot="10800000">
            <a:off x="5074250" y="2476597"/>
            <a:ext cx="3424200" cy="372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30"/>
          <p:cNvSpPr txBox="1"/>
          <p:nvPr/>
        </p:nvSpPr>
        <p:spPr>
          <a:xfrm>
            <a:off x="8452947" y="1914675"/>
            <a:ext cx="2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4813775" y="2389770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8452950" y="2390173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42" name="Google Shape;442;p30"/>
          <p:cNvSpPr/>
          <p:nvPr/>
        </p:nvSpPr>
        <p:spPr>
          <a:xfrm>
            <a:off x="8497250" y="2359464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0"/>
          <p:cNvSpPr txBox="1"/>
          <p:nvPr/>
        </p:nvSpPr>
        <p:spPr>
          <a:xfrm>
            <a:off x="8460275" y="2347487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44" name="Google Shape;444;p30"/>
          <p:cNvSpPr/>
          <p:nvPr/>
        </p:nvSpPr>
        <p:spPr>
          <a:xfrm rot="-47227">
            <a:off x="6290972" y="2508092"/>
            <a:ext cx="1026397" cy="26102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6772475" y="3193700"/>
            <a:ext cx="63900" cy="397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6785075" y="3178475"/>
            <a:ext cx="38700" cy="21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8" name="Google Shape;448;p30"/>
          <p:cNvCxnSpPr>
            <a:stCxn id="447" idx="0"/>
            <a:endCxn id="444" idx="2"/>
          </p:cNvCxnSpPr>
          <p:nvPr/>
        </p:nvCxnSpPr>
        <p:spPr>
          <a:xfrm rot="10800000">
            <a:off x="6804425" y="2534075"/>
            <a:ext cx="0" cy="644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0"/>
          <p:cNvSpPr/>
          <p:nvPr/>
        </p:nvSpPr>
        <p:spPr>
          <a:xfrm>
            <a:off x="6581300" y="41499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0" name="Google Shape;450;p30"/>
          <p:cNvCxnSpPr>
            <a:endCxn id="444" idx="2"/>
          </p:cNvCxnSpPr>
          <p:nvPr/>
        </p:nvCxnSpPr>
        <p:spPr>
          <a:xfrm rot="10800000">
            <a:off x="6804320" y="2534193"/>
            <a:ext cx="104400" cy="2766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30"/>
          <p:cNvSpPr/>
          <p:nvPr/>
        </p:nvSpPr>
        <p:spPr>
          <a:xfrm>
            <a:off x="6581300" y="3916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Procedure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31"/>
          <p:cNvSpPr txBox="1"/>
          <p:nvPr>
            <p:ph idx="1" type="body"/>
          </p:nvPr>
        </p:nvSpPr>
        <p:spPr>
          <a:xfrm>
            <a:off x="311700" y="1152475"/>
            <a:ext cx="4092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rabicPeriod" startAt="4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</a:t>
            </a:r>
            <a:r>
              <a:rPr lang="en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90 min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have passed, move the lead weights to the other side.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AutoNum type="alphaLcPeriod"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again,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</a:t>
            </a: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photos at the specified interval and duration.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31"/>
          <p:cNvSpPr/>
          <p:nvPr/>
        </p:nvSpPr>
        <p:spPr>
          <a:xfrm>
            <a:off x="4888575" y="596650"/>
            <a:ext cx="3794700" cy="37947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1"/>
          <p:cNvSpPr/>
          <p:nvPr/>
        </p:nvSpPr>
        <p:spPr>
          <a:xfrm>
            <a:off x="4554875" y="2068850"/>
            <a:ext cx="4311600" cy="849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1"/>
          <p:cNvSpPr/>
          <p:nvPr/>
        </p:nvSpPr>
        <p:spPr>
          <a:xfrm>
            <a:off x="4739375" y="1830075"/>
            <a:ext cx="446400" cy="446400"/>
          </a:xfrm>
          <a:prstGeom prst="ellipse">
            <a:avLst/>
          </a:prstGeom>
          <a:solidFill>
            <a:srgbClr val="B786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1"/>
          <p:cNvSpPr/>
          <p:nvPr/>
        </p:nvSpPr>
        <p:spPr>
          <a:xfrm>
            <a:off x="4739375" y="2352675"/>
            <a:ext cx="4092900" cy="28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1"/>
          <p:cNvGrpSpPr/>
          <p:nvPr/>
        </p:nvGrpSpPr>
        <p:grpSpPr>
          <a:xfrm>
            <a:off x="8385875" y="2713675"/>
            <a:ext cx="446400" cy="446400"/>
            <a:chOff x="8385875" y="2713675"/>
            <a:chExt cx="446400" cy="446400"/>
          </a:xfrm>
        </p:grpSpPr>
        <p:sp>
          <p:nvSpPr>
            <p:cNvPr id="464" name="Google Shape;464;p31"/>
            <p:cNvSpPr/>
            <p:nvPr/>
          </p:nvSpPr>
          <p:spPr>
            <a:xfrm>
              <a:off x="8385875" y="2713675"/>
              <a:ext cx="446400" cy="446400"/>
            </a:xfrm>
            <a:prstGeom prst="ellipse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 txBox="1"/>
            <p:nvPr/>
          </p:nvSpPr>
          <p:spPr>
            <a:xfrm>
              <a:off x="8460272" y="2796075"/>
              <a:ext cx="297600" cy="277200"/>
            </a:xfrm>
            <a:prstGeom prst="rect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</a:t>
              </a:r>
              <a:endParaRPr i="1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466" name="Google Shape;466;p31"/>
          <p:cNvSpPr/>
          <p:nvPr/>
        </p:nvSpPr>
        <p:spPr>
          <a:xfrm>
            <a:off x="4850750" y="2360742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7" name="Google Shape;467;p31"/>
          <p:cNvCxnSpPr>
            <a:stCxn id="466" idx="6"/>
          </p:cNvCxnSpPr>
          <p:nvPr/>
        </p:nvCxnSpPr>
        <p:spPr>
          <a:xfrm>
            <a:off x="5074250" y="2472792"/>
            <a:ext cx="3429900" cy="462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31"/>
          <p:cNvSpPr txBox="1"/>
          <p:nvPr/>
        </p:nvSpPr>
        <p:spPr>
          <a:xfrm>
            <a:off x="4806447" y="1914675"/>
            <a:ext cx="2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69" name="Google Shape;469;p31"/>
          <p:cNvSpPr txBox="1"/>
          <p:nvPr/>
        </p:nvSpPr>
        <p:spPr>
          <a:xfrm>
            <a:off x="4813775" y="2348765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0" name="Google Shape;470;p31"/>
          <p:cNvSpPr txBox="1"/>
          <p:nvPr/>
        </p:nvSpPr>
        <p:spPr>
          <a:xfrm>
            <a:off x="8452950" y="2390173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1" name="Google Shape;471;p31"/>
          <p:cNvSpPr/>
          <p:nvPr/>
        </p:nvSpPr>
        <p:spPr>
          <a:xfrm>
            <a:off x="8497250" y="2403116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1"/>
          <p:cNvSpPr txBox="1"/>
          <p:nvPr/>
        </p:nvSpPr>
        <p:spPr>
          <a:xfrm>
            <a:off x="8460275" y="2391140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3" name="Google Shape;473;p31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1"/>
          <p:cNvSpPr/>
          <p:nvPr/>
        </p:nvSpPr>
        <p:spPr>
          <a:xfrm>
            <a:off x="6772475" y="3193700"/>
            <a:ext cx="63900" cy="397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1"/>
          <p:cNvSpPr/>
          <p:nvPr/>
        </p:nvSpPr>
        <p:spPr>
          <a:xfrm>
            <a:off x="6785075" y="3178475"/>
            <a:ext cx="38700" cy="21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31"/>
          <p:cNvCxnSpPr>
            <a:stCxn id="475" idx="0"/>
            <a:endCxn id="477" idx="2"/>
          </p:cNvCxnSpPr>
          <p:nvPr/>
        </p:nvCxnSpPr>
        <p:spPr>
          <a:xfrm rot="10800000">
            <a:off x="6804425" y="2508275"/>
            <a:ext cx="0" cy="67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31"/>
          <p:cNvSpPr/>
          <p:nvPr/>
        </p:nvSpPr>
        <p:spPr>
          <a:xfrm>
            <a:off x="4739375" y="27136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9" name="Google Shape;479;p31"/>
          <p:cNvCxnSpPr>
            <a:endCxn id="477" idx="2"/>
          </p:cNvCxnSpPr>
          <p:nvPr/>
        </p:nvCxnSpPr>
        <p:spPr>
          <a:xfrm flipH="1" rot="10800000">
            <a:off x="6697197" y="2508184"/>
            <a:ext cx="107100" cy="2754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/>
          <p:nvPr/>
        </p:nvSpPr>
        <p:spPr>
          <a:xfrm>
            <a:off x="8378550" y="18300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/>
          <p:nvPr/>
        </p:nvSpPr>
        <p:spPr>
          <a:xfrm rot="-10750763">
            <a:off x="6290945" y="2508183"/>
            <a:ext cx="1026405" cy="26102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Henry Cavendish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Char char="○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 for the discovery of Hydrogen: “inflammable air”.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Char char="○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Also remembered for devising an experiment to measure Newton’s 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universal gravitation constant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">
                <a:solidFill>
                  <a:srgbClr val="B7860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Performed his 1798 experiment in order to measure the 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Earth’s density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not </a:t>
            </a:r>
            <a:r>
              <a:rPr i="1" lang="en">
                <a:solidFill>
                  <a:srgbClr val="B7860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i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directly.</a:t>
            </a:r>
            <a:r>
              <a:rPr lang="en">
                <a:solidFill>
                  <a:srgbClr val="B7860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²</a:t>
            </a:r>
            <a:endParaRPr>
              <a:solidFill>
                <a:srgbClr val="B7860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Helvetica Neue"/>
              <a:buChar char="○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 methods only later found use in finding </a:t>
            </a:r>
            <a:r>
              <a:rPr i="1" lang="en">
                <a:solidFill>
                  <a:srgbClr val="B7860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B7860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History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028" y="786800"/>
            <a:ext cx="3569900" cy="3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2"/>
          <p:cNvSpPr txBox="1"/>
          <p:nvPr>
            <p:ph idx="1" type="body"/>
          </p:nvPr>
        </p:nvSpPr>
        <p:spPr>
          <a:xfrm>
            <a:off x="311700" y="1152475"/>
            <a:ext cx="30012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Captured photos combined to video and processed in image tracking software.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Distance tracking </a:t>
            </a:r>
            <a:r>
              <a:rPr b="1" lang="en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calibrated to meter stick</a:t>
            </a:r>
            <a:r>
              <a:rPr lang="en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Google Shape;488;p32" title="11 26 2024 Cavendis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658" y="947325"/>
            <a:ext cx="509990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/>
          <p:nvPr>
            <p:ph idx="1" type="body"/>
          </p:nvPr>
        </p:nvSpPr>
        <p:spPr>
          <a:xfrm>
            <a:off x="311700" y="1152475"/>
            <a:ext cx="30012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 data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were extracted, allowing us to find main observables: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endParaRPr sz="1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angular displacement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Δθ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(of equilibrium),</a:t>
            </a:r>
            <a:endParaRPr sz="1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both orientations of the masses.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6" name="Google Shape;4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400" y="997600"/>
            <a:ext cx="4972625" cy="31482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97" name="Google Shape;497;p33"/>
          <p:cNvCxnSpPr/>
          <p:nvPr/>
        </p:nvCxnSpPr>
        <p:spPr>
          <a:xfrm>
            <a:off x="4528475" y="2952974"/>
            <a:ext cx="68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98" name="Google Shape;498;p33"/>
          <p:cNvSpPr txBox="1"/>
          <p:nvPr/>
        </p:nvSpPr>
        <p:spPr>
          <a:xfrm>
            <a:off x="4730247" y="2672763"/>
            <a:ext cx="2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</a:t>
            </a:r>
            <a:endParaRPr i="1"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499" name="Google Shape;499;p33"/>
          <p:cNvCxnSpPr/>
          <p:nvPr/>
        </p:nvCxnSpPr>
        <p:spPr>
          <a:xfrm>
            <a:off x="4120774" y="3397541"/>
            <a:ext cx="3855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33"/>
          <p:cNvSpPr txBox="1"/>
          <p:nvPr/>
        </p:nvSpPr>
        <p:spPr>
          <a:xfrm>
            <a:off x="3818332" y="3258938"/>
            <a:ext cx="2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EFF0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Δθ</a:t>
            </a:r>
            <a:endParaRPr i="1" sz="1800">
              <a:highlight>
                <a:srgbClr val="EFF0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6" name="Google Shape;506;p34"/>
          <p:cNvGraphicFramePr/>
          <p:nvPr/>
        </p:nvGraphicFramePr>
        <p:xfrm>
          <a:off x="5075725" y="148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{5A7AD6B9-9950-40EB-85AB-64AF4239A2CA}</a:tableStyleId>
              </a:tblPr>
              <a:tblGrid>
                <a:gridCol w="1030250"/>
                <a:gridCol w="1637425"/>
              </a:tblGrid>
              <a:tr h="50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20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000">
                          <a:solidFill>
                            <a:srgbClr val="B7860B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G</a:t>
                      </a:r>
                      <a:r>
                        <a:rPr i="1" lang="en" sz="20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 </a:t>
                      </a:r>
                      <a:r>
                        <a:rPr lang="en">
                          <a:solidFill>
                            <a:srgbClr val="999999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N m² / kg²</a:t>
                      </a:r>
                      <a:endParaRPr>
                        <a:solidFill>
                          <a:srgbClr val="999999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Trial 1</a:t>
                      </a:r>
                      <a:endParaRPr sz="20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7.295 </a:t>
                      </a:r>
                      <a:r>
                        <a:rPr lang="en" sz="20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E–11</a:t>
                      </a:r>
                      <a:endParaRPr sz="20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Trial 2</a:t>
                      </a:r>
                      <a:endParaRPr sz="20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7.413 E–11</a:t>
                      </a:r>
                      <a:endParaRPr sz="20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Avg.</a:t>
                      </a:r>
                      <a:endParaRPr sz="20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7.35</a:t>
                      </a:r>
                      <a:r>
                        <a:rPr lang="en" sz="20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4</a:t>
                      </a:r>
                      <a:r>
                        <a:rPr lang="en" sz="2000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 E–11</a:t>
                      </a:r>
                      <a:br>
                        <a:rPr lang="en" sz="2000">
                          <a:solidFill>
                            <a:srgbClr val="999999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</a:br>
                      <a:r>
                        <a:rPr i="1" lang="en">
                          <a:solidFill>
                            <a:srgbClr val="999999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σ</a:t>
                      </a:r>
                      <a:r>
                        <a:rPr lang="en">
                          <a:solidFill>
                            <a:srgbClr val="999999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 = 8.360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 </a:t>
                      </a:r>
                      <a:r>
                        <a:rPr lang="en">
                          <a:solidFill>
                            <a:srgbClr val="999999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E–13</a:t>
                      </a:r>
                      <a:endParaRPr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7" name="Google Shape;507;p34"/>
          <p:cNvSpPr txBox="1"/>
          <p:nvPr/>
        </p:nvSpPr>
        <p:spPr>
          <a:xfrm>
            <a:off x="637026" y="2307750"/>
            <a:ext cx="36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Accepted:</a:t>
            </a:r>
            <a:r>
              <a:rPr lang="en" sz="2000">
                <a:solidFill>
                  <a:srgbClr val="99999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" sz="2000">
                <a:latin typeface="Century Schoolbook"/>
                <a:ea typeface="Century Schoolbook"/>
                <a:cs typeface="Century Schoolbook"/>
                <a:sym typeface="Century Schoolbook"/>
              </a:rPr>
              <a:t>6.674 </a:t>
            </a:r>
            <a:r>
              <a:rPr lang="en" sz="2000">
                <a:latin typeface="Century Schoolbook"/>
                <a:ea typeface="Century Schoolbook"/>
                <a:cs typeface="Century Schoolbook"/>
                <a:sym typeface="Century Schoolbook"/>
              </a:rPr>
              <a:t>E–11 </a:t>
            </a:r>
            <a:r>
              <a:rPr lang="en">
                <a:solidFill>
                  <a:srgbClr val="99999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 m² / kg²</a:t>
            </a:r>
            <a:endParaRPr sz="20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8" name="Google Shape;5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3F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Sources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238125" lvl="0" marL="243191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350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Adam Mann. </a:t>
            </a:r>
            <a:r>
              <a:rPr i="1"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curious case of the gravitational constant.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350" u="sng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https://www.pnas.org/doi/10.1073/pnas.16125 97113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Retrieved December 4, 2024. September 2016.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125" lvl="0" marL="243191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350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American Physical Society. </a:t>
            </a:r>
            <a:r>
              <a:rPr i="1"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1798: Cavendish Weighs the World.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350" u="sng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https://www.aps.org/apsnews/2008/06/179 8-cavendish-weighs-world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Retrieved December 4, 2024. June 2008.</a:t>
            </a:r>
            <a:endParaRPr sz="13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125" lvl="0" marL="243191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350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BlueMarbleScience. </a:t>
            </a:r>
            <a:r>
              <a:rPr i="1"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Calculating the Universal Gravitational Constant. </a:t>
            </a:r>
            <a:r>
              <a:rPr lang="en" sz="1350" u="sng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https://www.youtube.com/watch?v=W2uPNg1BUSI</a:t>
            </a: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Retrieved December 4, 2024. Dec. 2020.</a:t>
            </a:r>
            <a:endParaRPr sz="13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125" lvl="0" marL="243191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2577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Inherited the apparatus from geologist John Michell.</a:t>
            </a:r>
            <a:r>
              <a:rPr lang="en">
                <a:solidFill>
                  <a:srgbClr val="B7860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²</a:t>
            </a:r>
            <a:endParaRPr>
              <a:solidFill>
                <a:srgbClr val="B7860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Tuning allowed Cavendish to measure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within 1%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current accepted value.</a:t>
            </a:r>
            <a:r>
              <a:rPr lang="en">
                <a:solidFill>
                  <a:srgbClr val="B7860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¹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History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849" y="690625"/>
            <a:ext cx="5010400" cy="3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3F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8912" l="0" r="20318" t="2047"/>
          <a:stretch/>
        </p:blipFill>
        <p:spPr>
          <a:xfrm>
            <a:off x="3006825" y="0"/>
            <a:ext cx="613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Experimental Design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Torsion balance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(“horizontal pendulum”)</a:t>
            </a: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designed to </a:t>
            </a:r>
            <a:r>
              <a:rPr i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isolate the influence of external gravity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lang="en" sz="12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a</a:t>
            </a:r>
            <a:r>
              <a:rPr lang="en" sz="12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Grounding wires ensure absence of electromagnetic forces.</a:t>
            </a:r>
            <a:endParaRPr sz="13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Hermetic box surrounding the balance system </a:t>
            </a:r>
            <a:r>
              <a:rPr lang="en" sz="135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--&gt;</a:t>
            </a: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minimal influence from air currents.</a:t>
            </a:r>
            <a:endParaRPr sz="13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exhibits damped harmonic motion.</a:t>
            </a:r>
            <a:endParaRPr sz="13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" name="Google Shape;84;p16"/>
          <p:cNvGrpSpPr/>
          <p:nvPr/>
        </p:nvGrpSpPr>
        <p:grpSpPr>
          <a:xfrm>
            <a:off x="6287149" y="2540800"/>
            <a:ext cx="1159200" cy="1218373"/>
            <a:chOff x="6287149" y="2540800"/>
            <a:chExt cx="1159200" cy="1218373"/>
          </a:xfrm>
        </p:grpSpPr>
        <p:sp>
          <p:nvSpPr>
            <p:cNvPr id="85" name="Google Shape;85;p16"/>
            <p:cNvSpPr/>
            <p:nvPr/>
          </p:nvSpPr>
          <p:spPr>
            <a:xfrm>
              <a:off x="6357600" y="2540800"/>
              <a:ext cx="1068375" cy="871650"/>
            </a:xfrm>
            <a:custGeom>
              <a:rect b="b" l="l" r="r" t="t"/>
              <a:pathLst>
                <a:path extrusionOk="0" h="34866" w="42735">
                  <a:moveTo>
                    <a:pt x="0" y="30741"/>
                  </a:moveTo>
                  <a:lnTo>
                    <a:pt x="695" y="24530"/>
                  </a:lnTo>
                  <a:lnTo>
                    <a:pt x="18123" y="23417"/>
                  </a:lnTo>
                  <a:lnTo>
                    <a:pt x="19189" y="139"/>
                  </a:lnTo>
                  <a:lnTo>
                    <a:pt x="22804" y="0"/>
                  </a:lnTo>
                  <a:lnTo>
                    <a:pt x="24149" y="3847"/>
                  </a:lnTo>
                  <a:lnTo>
                    <a:pt x="24983" y="23546"/>
                  </a:lnTo>
                  <a:lnTo>
                    <a:pt x="42457" y="27960"/>
                  </a:lnTo>
                  <a:lnTo>
                    <a:pt x="42503" y="29026"/>
                  </a:lnTo>
                  <a:lnTo>
                    <a:pt x="42735" y="34866"/>
                  </a:lnTo>
                  <a:lnTo>
                    <a:pt x="38934" y="34727"/>
                  </a:lnTo>
                  <a:lnTo>
                    <a:pt x="37729" y="30972"/>
                  </a:lnTo>
                  <a:lnTo>
                    <a:pt x="4589" y="28191"/>
                  </a:lnTo>
                  <a:lnTo>
                    <a:pt x="4264" y="31297"/>
                  </a:lnTo>
                  <a:close/>
                </a:path>
              </a:pathLst>
            </a:custGeom>
            <a:solidFill>
              <a:srgbClr val="D92A1C">
                <a:alpha val="62500"/>
              </a:srgbClr>
            </a:solidFill>
            <a:ln>
              <a:noFill/>
            </a:ln>
          </p:spPr>
        </p:sp>
        <p:sp>
          <p:nvSpPr>
            <p:cNvPr id="86" name="Google Shape;86;p16"/>
            <p:cNvSpPr txBox="1"/>
            <p:nvPr/>
          </p:nvSpPr>
          <p:spPr>
            <a:xfrm rot="402696">
              <a:off x="6299462" y="3416823"/>
              <a:ext cx="1134575" cy="277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highlight>
                    <a:srgbClr val="D92A1C"/>
                  </a:highlight>
                  <a:latin typeface="Fragment Mono"/>
                  <a:ea typeface="Fragment Mono"/>
                  <a:cs typeface="Fragment Mono"/>
                  <a:sym typeface="Fragment Mono"/>
                </a:rPr>
                <a:t> </a:t>
              </a:r>
              <a:r>
                <a:rPr b="1" lang="en" sz="1800">
                  <a:solidFill>
                    <a:srgbClr val="FFFFFF"/>
                  </a:solidFill>
                  <a:highlight>
                    <a:srgbClr val="D92A1C"/>
                  </a:highlight>
                  <a:latin typeface="Fragment Mono"/>
                  <a:ea typeface="Fragment Mono"/>
                  <a:cs typeface="Fragment Mono"/>
                  <a:sym typeface="Fragment Mono"/>
                </a:rPr>
                <a:t>“HENRY” </a:t>
              </a:r>
              <a:endParaRPr b="1" sz="1800">
                <a:solidFill>
                  <a:srgbClr val="FFFFFF"/>
                </a:solidFill>
                <a:highlight>
                  <a:srgbClr val="D92A1C"/>
                </a:highlight>
                <a:latin typeface="Fragment Mono"/>
                <a:ea typeface="Fragment Mono"/>
                <a:cs typeface="Fragment Mono"/>
                <a:sym typeface="Fragment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4888575" y="596650"/>
            <a:ext cx="3794700" cy="37947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796975" y="20550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7"/>
          <p:cNvCxnSpPr>
            <a:stCxn id="94" idx="0"/>
            <a:endCxn id="95" idx="2"/>
          </p:cNvCxnSpPr>
          <p:nvPr/>
        </p:nvCxnSpPr>
        <p:spPr>
          <a:xfrm rot="10800000">
            <a:off x="6804200" y="2534425"/>
            <a:ext cx="3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7"/>
          <p:cNvSpPr/>
          <p:nvPr/>
        </p:nvSpPr>
        <p:spPr>
          <a:xfrm>
            <a:off x="4572000" y="2244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Experimental Design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6581100" y="391625"/>
            <a:ext cx="446400" cy="4464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4739375" y="2352675"/>
            <a:ext cx="4092900" cy="28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86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5047325" y="2494125"/>
            <a:ext cx="34875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" name="Google Shape;102;p17"/>
          <p:cNvGrpSpPr/>
          <p:nvPr/>
        </p:nvGrpSpPr>
        <p:grpSpPr>
          <a:xfrm>
            <a:off x="6581300" y="4149925"/>
            <a:ext cx="446400" cy="446400"/>
            <a:chOff x="6581300" y="4149925"/>
            <a:chExt cx="446400" cy="446400"/>
          </a:xfrm>
        </p:grpSpPr>
        <p:sp>
          <p:nvSpPr>
            <p:cNvPr id="94" name="Google Shape;94;p17"/>
            <p:cNvSpPr/>
            <p:nvPr/>
          </p:nvSpPr>
          <p:spPr>
            <a:xfrm>
              <a:off x="6581300" y="4149925"/>
              <a:ext cx="446400" cy="4464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 txBox="1"/>
            <p:nvPr/>
          </p:nvSpPr>
          <p:spPr>
            <a:xfrm>
              <a:off x="6648372" y="4234525"/>
              <a:ext cx="297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</a:t>
              </a:r>
              <a:endParaRPr i="1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104" name="Google Shape;104;p17"/>
          <p:cNvSpPr/>
          <p:nvPr/>
        </p:nvSpPr>
        <p:spPr>
          <a:xfrm>
            <a:off x="4850750" y="2382075"/>
            <a:ext cx="223500" cy="224100"/>
          </a:xfrm>
          <a:prstGeom prst="ellipse">
            <a:avLst/>
          </a:prstGeom>
          <a:solidFill>
            <a:srgbClr val="B786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6648172" y="476225"/>
            <a:ext cx="2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813775" y="2370098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8452950" y="2390173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8497250" y="2382075"/>
            <a:ext cx="223500" cy="224100"/>
          </a:xfrm>
          <a:prstGeom prst="ellipse">
            <a:avLst/>
          </a:prstGeom>
          <a:solidFill>
            <a:srgbClr val="B786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8460275" y="2370098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orsion balance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(“horizontal pendulum”)</a:t>
            </a: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to </a:t>
            </a:r>
            <a:r>
              <a:rPr i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isolate the influence of external gravity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lang="en" sz="12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a</a:t>
            </a:r>
            <a:r>
              <a:rPr lang="en" sz="12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Grounding wires ensure absence of electromagnetic forces.</a:t>
            </a:r>
            <a:endParaRPr sz="13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Hermetic box surrounding the balance system </a:t>
            </a:r>
            <a:r>
              <a:rPr lang="en" sz="135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--&gt;</a:t>
            </a: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minimal influence from air currents.</a:t>
            </a:r>
            <a:endParaRPr sz="13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exhibits damped harmonic motion.</a:t>
            </a:r>
            <a:endParaRPr sz="13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6291000" y="2508205"/>
            <a:ext cx="1026600" cy="261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4739375" y="2169478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b="1" lang="en" sz="10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a</a:t>
            </a: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185775" y="3160075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(b)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6772475" y="3193700"/>
            <a:ext cx="63900" cy="397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7008461" y="2713669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c</a:t>
            </a: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6785075" y="3178475"/>
            <a:ext cx="38700" cy="21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7"/>
          <p:cNvCxnSpPr>
            <a:stCxn id="116" idx="0"/>
            <a:endCxn id="95" idx="2"/>
          </p:cNvCxnSpPr>
          <p:nvPr/>
        </p:nvCxnSpPr>
        <p:spPr>
          <a:xfrm rot="10800000">
            <a:off x="6804425" y="2534375"/>
            <a:ext cx="0" cy="644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/>
          <p:nvPr/>
        </p:nvSpPr>
        <p:spPr>
          <a:xfrm>
            <a:off x="4739375" y="27136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8385875" y="18300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6237200" y="2063147"/>
            <a:ext cx="1134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“HENRY”</a:t>
            </a:r>
            <a:endParaRPr b="1" sz="1800">
              <a:solidFill>
                <a:srgbClr val="B7860B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4888575" y="596650"/>
            <a:ext cx="3794700" cy="37947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6796975" y="20550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4572000" y="2244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Experimental Design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739375" y="2352675"/>
            <a:ext cx="4092900" cy="28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8"/>
          <p:cNvCxnSpPr/>
          <p:nvPr/>
        </p:nvCxnSpPr>
        <p:spPr>
          <a:xfrm>
            <a:off x="5047325" y="2494125"/>
            <a:ext cx="34875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8"/>
          <p:cNvSpPr/>
          <p:nvPr/>
        </p:nvSpPr>
        <p:spPr>
          <a:xfrm>
            <a:off x="6291000" y="2508205"/>
            <a:ext cx="1026600" cy="261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8452950" y="2390173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4739375" y="2169478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(a)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185775" y="3160075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b="1" lang="en" sz="10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b</a:t>
            </a: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6772475" y="3193700"/>
            <a:ext cx="63900" cy="397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7008461" y="2713669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(c)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6785075" y="3178475"/>
            <a:ext cx="38700" cy="21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18"/>
          <p:cNvCxnSpPr>
            <a:stCxn id="140" idx="0"/>
            <a:endCxn id="142" idx="2"/>
          </p:cNvCxnSpPr>
          <p:nvPr/>
        </p:nvCxnSpPr>
        <p:spPr>
          <a:xfrm rot="10800000">
            <a:off x="6804425" y="2534075"/>
            <a:ext cx="0" cy="644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8"/>
          <p:cNvSpPr/>
          <p:nvPr/>
        </p:nvSpPr>
        <p:spPr>
          <a:xfrm>
            <a:off x="6581300" y="41499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6581300" y="3916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8"/>
          <p:cNvGrpSpPr/>
          <p:nvPr/>
        </p:nvGrpSpPr>
        <p:grpSpPr>
          <a:xfrm>
            <a:off x="6581300" y="4149925"/>
            <a:ext cx="446400" cy="446400"/>
            <a:chOff x="4739375" y="2713675"/>
            <a:chExt cx="446400" cy="446400"/>
          </a:xfrm>
        </p:grpSpPr>
        <p:sp>
          <p:nvSpPr>
            <p:cNvPr id="146" name="Google Shape;146;p18"/>
            <p:cNvSpPr/>
            <p:nvPr/>
          </p:nvSpPr>
          <p:spPr>
            <a:xfrm>
              <a:off x="4739375" y="2713675"/>
              <a:ext cx="446400" cy="446400"/>
            </a:xfrm>
            <a:prstGeom prst="ellipse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4806447" y="2798275"/>
              <a:ext cx="297600" cy="277200"/>
            </a:xfrm>
            <a:prstGeom prst="rect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</a:t>
              </a:r>
              <a:endParaRPr i="1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6581300" y="391625"/>
            <a:ext cx="446400" cy="446400"/>
            <a:chOff x="4739375" y="2713675"/>
            <a:chExt cx="446400" cy="446400"/>
          </a:xfrm>
        </p:grpSpPr>
        <p:sp>
          <p:nvSpPr>
            <p:cNvPr id="149" name="Google Shape;149;p18"/>
            <p:cNvSpPr/>
            <p:nvPr/>
          </p:nvSpPr>
          <p:spPr>
            <a:xfrm>
              <a:off x="4739375" y="2713675"/>
              <a:ext cx="446400" cy="446400"/>
            </a:xfrm>
            <a:prstGeom prst="ellipse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4806447" y="2798275"/>
              <a:ext cx="297600" cy="277200"/>
            </a:xfrm>
            <a:prstGeom prst="rect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</a:t>
              </a:r>
              <a:endParaRPr i="1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151" name="Google Shape;151;p18"/>
          <p:cNvSpPr/>
          <p:nvPr/>
        </p:nvSpPr>
        <p:spPr>
          <a:xfrm>
            <a:off x="4739375" y="27136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8385875" y="183007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4850750" y="2382075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8"/>
          <p:cNvCxnSpPr>
            <a:stCxn id="146" idx="0"/>
          </p:cNvCxnSpPr>
          <p:nvPr/>
        </p:nvCxnSpPr>
        <p:spPr>
          <a:xfrm rot="10800000">
            <a:off x="6804200" y="2534425"/>
            <a:ext cx="3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8"/>
          <p:cNvSpPr txBox="1"/>
          <p:nvPr/>
        </p:nvSpPr>
        <p:spPr>
          <a:xfrm>
            <a:off x="4813775" y="2370098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8497250" y="2382075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8460275" y="2370098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311700" y="1152475"/>
            <a:ext cx="3960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masses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lang="en" sz="12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b</a:t>
            </a:r>
            <a:r>
              <a:rPr lang="en" sz="12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Induce a gravitational torque </a:t>
            </a:r>
            <a:r>
              <a:rPr i="1" lang="en" sz="135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τ 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the torsion balance and shift its equilibrium.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Torsion balance oscillates around new equilibrium — </a:t>
            </a:r>
            <a:r>
              <a:rPr b="1" lang="en" sz="1350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damped harmonic motion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Induced force mediated by Newton’s Law of Universal Gravitation: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25" y="3643583"/>
            <a:ext cx="1736850" cy="6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/>
          <p:nvPr/>
        </p:nvSpPr>
        <p:spPr>
          <a:xfrm>
            <a:off x="4888575" y="596650"/>
            <a:ext cx="3794700" cy="37947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6796975" y="20550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4572000" y="2244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Experimental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8385875" y="1830075"/>
            <a:ext cx="446400" cy="446400"/>
          </a:xfrm>
          <a:prstGeom prst="ellipse">
            <a:avLst/>
          </a:prstGeom>
          <a:solidFill>
            <a:srgbClr val="B786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4739375" y="2352675"/>
            <a:ext cx="4092900" cy="28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19"/>
          <p:cNvGrpSpPr/>
          <p:nvPr/>
        </p:nvGrpSpPr>
        <p:grpSpPr>
          <a:xfrm>
            <a:off x="4739375" y="2713675"/>
            <a:ext cx="446400" cy="446400"/>
            <a:chOff x="4739375" y="2713675"/>
            <a:chExt cx="446400" cy="446400"/>
          </a:xfrm>
        </p:grpSpPr>
        <p:sp>
          <p:nvSpPr>
            <p:cNvPr id="172" name="Google Shape;172;p19"/>
            <p:cNvSpPr/>
            <p:nvPr/>
          </p:nvSpPr>
          <p:spPr>
            <a:xfrm>
              <a:off x="4739375" y="2713675"/>
              <a:ext cx="446400" cy="446400"/>
            </a:xfrm>
            <a:prstGeom prst="ellipse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4806447" y="2798275"/>
              <a:ext cx="297600" cy="277200"/>
            </a:xfrm>
            <a:prstGeom prst="rect">
              <a:avLst/>
            </a:prstGeom>
            <a:solidFill>
              <a:srgbClr val="B7860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</a:t>
              </a:r>
              <a:endParaRPr i="1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174" name="Google Shape;174;p19"/>
          <p:cNvSpPr/>
          <p:nvPr/>
        </p:nvSpPr>
        <p:spPr>
          <a:xfrm>
            <a:off x="4850750" y="2401747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19"/>
          <p:cNvCxnSpPr>
            <a:stCxn id="174" idx="6"/>
          </p:cNvCxnSpPr>
          <p:nvPr/>
        </p:nvCxnSpPr>
        <p:spPr>
          <a:xfrm flipH="1" rot="10800000">
            <a:off x="5074250" y="2476597"/>
            <a:ext cx="3424200" cy="372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19"/>
          <p:cNvSpPr txBox="1"/>
          <p:nvPr/>
        </p:nvSpPr>
        <p:spPr>
          <a:xfrm>
            <a:off x="8452947" y="1914675"/>
            <a:ext cx="2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4813775" y="2389770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8452950" y="2390173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8497250" y="2359464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8460275" y="2347487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1" name="Google Shape;181;p19"/>
          <p:cNvSpPr/>
          <p:nvPr/>
        </p:nvSpPr>
        <p:spPr>
          <a:xfrm rot="-47227">
            <a:off x="6290972" y="2508092"/>
            <a:ext cx="1026397" cy="26102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4739375" y="2169478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(a)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185775" y="3160075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b="1" lang="en" sz="10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b</a:t>
            </a: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6772475" y="3193700"/>
            <a:ext cx="63900" cy="397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7008461" y="2713669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(c)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6785075" y="3178475"/>
            <a:ext cx="38700" cy="21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19"/>
          <p:cNvCxnSpPr>
            <a:stCxn id="187" idx="0"/>
            <a:endCxn id="181" idx="2"/>
          </p:cNvCxnSpPr>
          <p:nvPr/>
        </p:nvCxnSpPr>
        <p:spPr>
          <a:xfrm rot="10800000">
            <a:off x="6804425" y="2534075"/>
            <a:ext cx="0" cy="644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19"/>
          <p:cNvSpPr/>
          <p:nvPr/>
        </p:nvSpPr>
        <p:spPr>
          <a:xfrm>
            <a:off x="6581300" y="41499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19"/>
          <p:cNvCxnSpPr>
            <a:endCxn id="181" idx="2"/>
          </p:cNvCxnSpPr>
          <p:nvPr/>
        </p:nvCxnSpPr>
        <p:spPr>
          <a:xfrm rot="10800000">
            <a:off x="6804320" y="2534193"/>
            <a:ext cx="104400" cy="2766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19"/>
          <p:cNvSpPr/>
          <p:nvPr/>
        </p:nvSpPr>
        <p:spPr>
          <a:xfrm>
            <a:off x="6581300" y="3916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311700" y="1152475"/>
            <a:ext cx="3960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</a:t>
            </a:r>
            <a:r>
              <a:rPr b="1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masses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lang="en" sz="12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b</a:t>
            </a:r>
            <a:r>
              <a:rPr lang="en" sz="12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Induce a gravitational torque </a:t>
            </a:r>
            <a:r>
              <a:rPr i="1" lang="en" sz="135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τ 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the torsion balance and shift its equilibrium.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Helvetica Neue"/>
              <a:buChar char="●"/>
            </a:pP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Torsion balance oscillates around new equilibrium — </a:t>
            </a:r>
            <a:r>
              <a:rPr b="1" lang="en" sz="1350">
                <a:solidFill>
                  <a:srgbClr val="B7860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damped harmonic motion</a:t>
            </a:r>
            <a:r>
              <a:rPr lang="en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Induced force mediated by Newton’s Law of Universal Gravitation: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25" y="3643583"/>
            <a:ext cx="1736850" cy="6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Experimental Design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311700" y="1152475"/>
            <a:ext cx="4092900" cy="13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Laser–mirror </a:t>
            </a:r>
            <a:r>
              <a:rPr lang="en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</a:t>
            </a:r>
            <a:r>
              <a:rPr b="1" lang="en"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lang="en" sz="11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c</a:t>
            </a:r>
            <a:r>
              <a:rPr lang="en" sz="11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797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250"/>
              <a:buFont typeface="Helvetica Neue"/>
              <a:buChar char="●"/>
            </a:pPr>
            <a:r>
              <a:rPr lang="en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us to track the oscillation induced by the large masses.</a:t>
            </a:r>
            <a:endParaRPr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7975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250"/>
              <a:buFont typeface="Helvetica Neue"/>
              <a:buChar char="●"/>
            </a:pPr>
            <a:r>
              <a:rPr lang="en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Laser reflected to board distance </a:t>
            </a:r>
            <a:r>
              <a:rPr i="1" lang="en" sz="125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</a:t>
            </a:r>
            <a:r>
              <a:rPr lang="en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mirror. Position recorded with camera, meter stick.</a:t>
            </a:r>
            <a:endParaRPr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4888575" y="596650"/>
            <a:ext cx="3794700" cy="37947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6796975" y="20550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4572000" y="224425"/>
            <a:ext cx="2217600" cy="27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8385875" y="1830075"/>
            <a:ext cx="446400" cy="4464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739375" y="2352675"/>
            <a:ext cx="4092900" cy="28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739375" y="2713675"/>
            <a:ext cx="446400" cy="4464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4806447" y="2798275"/>
            <a:ext cx="2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4850750" y="2401747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0"/>
          <p:cNvCxnSpPr>
            <a:stCxn id="208" idx="6"/>
          </p:cNvCxnSpPr>
          <p:nvPr/>
        </p:nvCxnSpPr>
        <p:spPr>
          <a:xfrm flipH="1" rot="10800000">
            <a:off x="5074250" y="2476597"/>
            <a:ext cx="3424200" cy="372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0"/>
          <p:cNvSpPr txBox="1"/>
          <p:nvPr/>
        </p:nvSpPr>
        <p:spPr>
          <a:xfrm>
            <a:off x="8452947" y="1914675"/>
            <a:ext cx="2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4813775" y="2389770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8452950" y="2390173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8497250" y="2359464"/>
            <a:ext cx="223500" cy="224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8460275" y="2347487"/>
            <a:ext cx="297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</a:t>
            </a:r>
            <a:endParaRPr i="1" sz="135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5" name="Google Shape;215;p20"/>
          <p:cNvSpPr/>
          <p:nvPr/>
        </p:nvSpPr>
        <p:spPr>
          <a:xfrm rot="-47227">
            <a:off x="6290972" y="2508092"/>
            <a:ext cx="1026397" cy="26102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6785076" y="2474863"/>
            <a:ext cx="38700" cy="387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4739375" y="2169478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(a)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185775" y="3160075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(b)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6772475" y="3193700"/>
            <a:ext cx="63900" cy="397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7008461" y="2713669"/>
            <a:ext cx="254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(</a:t>
            </a:r>
            <a:r>
              <a:rPr b="1" lang="en" sz="1000">
                <a:solidFill>
                  <a:srgbClr val="B7860B"/>
                </a:solidFill>
                <a:latin typeface="Fragment Mono"/>
                <a:ea typeface="Fragment Mono"/>
                <a:cs typeface="Fragment Mono"/>
                <a:sym typeface="Fragment Mono"/>
              </a:rPr>
              <a:t>c</a:t>
            </a:r>
            <a:r>
              <a:rPr lang="en" sz="1000">
                <a:solidFill>
                  <a:srgbClr val="999999"/>
                </a:solidFill>
                <a:latin typeface="Fragment Mono"/>
                <a:ea typeface="Fragment Mono"/>
                <a:cs typeface="Fragment Mono"/>
                <a:sym typeface="Fragment Mono"/>
              </a:rPr>
              <a:t>)</a:t>
            </a:r>
            <a:endParaRPr sz="1000">
              <a:solidFill>
                <a:srgbClr val="999999"/>
              </a:solidFill>
              <a:latin typeface="Fragment Mono"/>
              <a:ea typeface="Fragment Mono"/>
              <a:cs typeface="Fragment Mono"/>
              <a:sym typeface="Fragment Mono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6785075" y="3178475"/>
            <a:ext cx="38700" cy="21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0"/>
          <p:cNvCxnSpPr>
            <a:stCxn id="221" idx="0"/>
            <a:endCxn id="215" idx="2"/>
          </p:cNvCxnSpPr>
          <p:nvPr/>
        </p:nvCxnSpPr>
        <p:spPr>
          <a:xfrm rot="10800000">
            <a:off x="6804425" y="2534075"/>
            <a:ext cx="0" cy="644400"/>
          </a:xfrm>
          <a:prstGeom prst="straightConnector1">
            <a:avLst/>
          </a:prstGeom>
          <a:noFill/>
          <a:ln cap="flat" cmpd="sng" w="9525">
            <a:solidFill>
              <a:srgbClr val="DA29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0"/>
          <p:cNvSpPr/>
          <p:nvPr/>
        </p:nvSpPr>
        <p:spPr>
          <a:xfrm>
            <a:off x="6581300" y="41499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6581300" y="391625"/>
            <a:ext cx="446400" cy="446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0"/>
          <p:cNvCxnSpPr/>
          <p:nvPr/>
        </p:nvCxnSpPr>
        <p:spPr>
          <a:xfrm rot="10800000">
            <a:off x="6804295" y="2534068"/>
            <a:ext cx="104400" cy="2766300"/>
          </a:xfrm>
          <a:prstGeom prst="straightConnector1">
            <a:avLst/>
          </a:prstGeom>
          <a:noFill/>
          <a:ln cap="flat" cmpd="sng" w="9525">
            <a:solidFill>
              <a:srgbClr val="DA291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0"/>
          <p:cNvCxnSpPr/>
          <p:nvPr/>
        </p:nvCxnSpPr>
        <p:spPr>
          <a:xfrm>
            <a:off x="6823950" y="5034167"/>
            <a:ext cx="1725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0"/>
          <p:cNvCxnSpPr/>
          <p:nvPr/>
        </p:nvCxnSpPr>
        <p:spPr>
          <a:xfrm>
            <a:off x="6823950" y="4924833"/>
            <a:ext cx="1725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6823950" y="4815500"/>
            <a:ext cx="1725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0"/>
          <p:cNvCxnSpPr/>
          <p:nvPr/>
        </p:nvCxnSpPr>
        <p:spPr>
          <a:xfrm>
            <a:off x="6823950" y="5143500"/>
            <a:ext cx="1725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" name="Google Shape;230;p20"/>
          <p:cNvGrpSpPr/>
          <p:nvPr/>
        </p:nvGrpSpPr>
        <p:grpSpPr>
          <a:xfrm>
            <a:off x="820564" y="2856822"/>
            <a:ext cx="3000728" cy="1929657"/>
            <a:chOff x="724815" y="2803770"/>
            <a:chExt cx="3128365" cy="2011735"/>
          </a:xfrm>
        </p:grpSpPr>
        <p:sp>
          <p:nvSpPr>
            <p:cNvPr id="231" name="Google Shape;231;p20"/>
            <p:cNvSpPr/>
            <p:nvPr/>
          </p:nvSpPr>
          <p:spPr>
            <a:xfrm rot="5400000">
              <a:off x="316662" y="3211923"/>
              <a:ext cx="1726942" cy="910637"/>
            </a:xfrm>
            <a:prstGeom prst="trapezoid">
              <a:avLst>
                <a:gd fmla="val 35103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894903" y="3576615"/>
              <a:ext cx="624188" cy="117365"/>
            </a:xfrm>
            <a:custGeom>
              <a:rect b="b" l="l" r="r" t="t"/>
              <a:pathLst>
                <a:path extrusionOk="0" h="4385" w="23321">
                  <a:moveTo>
                    <a:pt x="0" y="4385"/>
                  </a:moveTo>
                  <a:lnTo>
                    <a:pt x="0" y="1721"/>
                  </a:lnTo>
                  <a:lnTo>
                    <a:pt x="23321" y="0"/>
                  </a:lnTo>
                  <a:lnTo>
                    <a:pt x="23321" y="1169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</p:sp>
        <p:cxnSp>
          <p:nvCxnSpPr>
            <p:cNvPr id="233" name="Google Shape;233;p20"/>
            <p:cNvCxnSpPr/>
            <p:nvPr/>
          </p:nvCxnSpPr>
          <p:spPr>
            <a:xfrm rot="10800000">
              <a:off x="1104507" y="3568492"/>
              <a:ext cx="2748674" cy="297200"/>
            </a:xfrm>
            <a:prstGeom prst="straightConnector1">
              <a:avLst/>
            </a:prstGeom>
            <a:solidFill>
              <a:schemeClr val="lt2"/>
            </a:solidFill>
            <a:ln cap="flat" cmpd="sng" w="9525">
              <a:solidFill>
                <a:srgbClr val="DA291C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34" name="Google Shape;234;p20"/>
            <p:cNvSpPr/>
            <p:nvPr/>
          </p:nvSpPr>
          <p:spPr>
            <a:xfrm>
              <a:off x="2512906" y="3685870"/>
              <a:ext cx="263801" cy="142123"/>
            </a:xfrm>
            <a:prstGeom prst="flowChartOnlineStorage">
              <a:avLst/>
            </a:prstGeom>
            <a:gradFill>
              <a:gsLst>
                <a:gs pos="0">
                  <a:srgbClr val="8C8C8C"/>
                </a:gs>
                <a:gs pos="100000">
                  <a:srgbClr val="40404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" name="Google Shape;235;p20"/>
            <p:cNvGrpSpPr/>
            <p:nvPr/>
          </p:nvGrpSpPr>
          <p:grpSpPr>
            <a:xfrm>
              <a:off x="2650375" y="3571407"/>
              <a:ext cx="152242" cy="285048"/>
              <a:chOff x="6729550" y="2567925"/>
              <a:chExt cx="142202" cy="266250"/>
            </a:xfrm>
          </p:grpSpPr>
          <p:sp>
            <p:nvSpPr>
              <p:cNvPr id="236" name="Google Shape;236;p20"/>
              <p:cNvSpPr/>
              <p:nvPr/>
            </p:nvSpPr>
            <p:spPr>
              <a:xfrm>
                <a:off x="6767650" y="2625075"/>
                <a:ext cx="104100" cy="209100"/>
              </a:xfrm>
              <a:prstGeom prst="rect">
                <a:avLst/>
              </a:prstGeom>
              <a:gradFill>
                <a:gsLst>
                  <a:gs pos="0">
                    <a:srgbClr val="8C8C8C"/>
                  </a:gs>
                  <a:gs pos="100000">
                    <a:srgbClr val="40404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6729550" y="2567925"/>
                <a:ext cx="142202" cy="86925"/>
              </a:xfrm>
              <a:custGeom>
                <a:rect b="b" l="l" r="r" t="t"/>
                <a:pathLst>
                  <a:path extrusionOk="0" h="3477" w="5763">
                    <a:moveTo>
                      <a:pt x="1548" y="3477"/>
                    </a:moveTo>
                    <a:lnTo>
                      <a:pt x="0" y="2762"/>
                    </a:lnTo>
                    <a:lnTo>
                      <a:pt x="4286" y="0"/>
                    </a:lnTo>
                    <a:lnTo>
                      <a:pt x="5548" y="857"/>
                    </a:lnTo>
                    <a:lnTo>
                      <a:pt x="5763" y="2310"/>
                    </a:lnTo>
                    <a:close/>
                  </a:path>
                </a:pathLst>
              </a:custGeom>
              <a:gradFill>
                <a:gsLst>
                  <a:gs pos="0">
                    <a:srgbClr val="8C8C8C"/>
                  </a:gs>
                  <a:gs pos="100000">
                    <a:srgbClr val="404040"/>
                  </a:gs>
                </a:gsLst>
                <a:lin ang="5400012" scaled="0"/>
              </a:gradFill>
              <a:ln>
                <a:noFill/>
              </a:ln>
            </p:spPr>
          </p:sp>
        </p:grpSp>
        <p:cxnSp>
          <p:nvCxnSpPr>
            <p:cNvPr id="238" name="Google Shape;238;p20"/>
            <p:cNvCxnSpPr/>
            <p:nvPr/>
          </p:nvCxnSpPr>
          <p:spPr>
            <a:xfrm flipH="1" rot="10800000">
              <a:off x="2419334" y="3916722"/>
              <a:ext cx="313680" cy="819147"/>
            </a:xfrm>
            <a:prstGeom prst="straightConnector1">
              <a:avLst/>
            </a:prstGeom>
            <a:solidFill>
              <a:schemeClr val="lt2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0"/>
            <p:cNvCxnSpPr/>
            <p:nvPr/>
          </p:nvCxnSpPr>
          <p:spPr>
            <a:xfrm rot="10800000">
              <a:off x="2749690" y="3917937"/>
              <a:ext cx="44040" cy="724816"/>
            </a:xfrm>
            <a:prstGeom prst="straightConnector1">
              <a:avLst/>
            </a:prstGeom>
            <a:solidFill>
              <a:schemeClr val="lt2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0"/>
            <p:cNvCxnSpPr/>
            <p:nvPr/>
          </p:nvCxnSpPr>
          <p:spPr>
            <a:xfrm rot="10800000">
              <a:off x="2765711" y="3921064"/>
              <a:ext cx="287255" cy="894441"/>
            </a:xfrm>
            <a:prstGeom prst="straightConnector1">
              <a:avLst/>
            </a:prstGeom>
            <a:solidFill>
              <a:schemeClr val="lt2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" name="Google Shape;241;p20"/>
            <p:cNvSpPr/>
            <p:nvPr/>
          </p:nvSpPr>
          <p:spPr>
            <a:xfrm>
              <a:off x="2718198" y="3913937"/>
              <a:ext cx="58531" cy="9376"/>
            </a:xfrm>
            <a:prstGeom prst="ellipse">
              <a:avLst/>
            </a:prstGeom>
            <a:gradFill>
              <a:gsLst>
                <a:gs pos="0">
                  <a:srgbClr val="8C8C8C"/>
                </a:gs>
                <a:gs pos="100000">
                  <a:srgbClr val="40404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" name="Google Shape;242;p20"/>
            <p:cNvCxnSpPr>
              <a:endCxn id="236" idx="2"/>
            </p:cNvCxnSpPr>
            <p:nvPr/>
          </p:nvCxnSpPr>
          <p:spPr>
            <a:xfrm rot="10800000">
              <a:off x="2746890" y="3856455"/>
              <a:ext cx="0" cy="61800"/>
            </a:xfrm>
            <a:prstGeom prst="straightConnector1">
              <a:avLst/>
            </a:prstGeom>
            <a:solidFill>
              <a:schemeClr val="lt2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0"/>
            <p:cNvCxnSpPr/>
            <p:nvPr/>
          </p:nvCxnSpPr>
          <p:spPr>
            <a:xfrm rot="-5400000">
              <a:off x="3704828" y="3845662"/>
              <a:ext cx="127858" cy="0"/>
            </a:xfrm>
            <a:prstGeom prst="straightConnector1">
              <a:avLst/>
            </a:prstGeom>
            <a:noFill/>
            <a:ln cap="flat" cmpd="sng" w="2857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0"/>
            <p:cNvCxnSpPr/>
            <p:nvPr/>
          </p:nvCxnSpPr>
          <p:spPr>
            <a:xfrm rot="-5400000">
              <a:off x="3623732" y="3845662"/>
              <a:ext cx="127858" cy="0"/>
            </a:xfrm>
            <a:prstGeom prst="straightConnector1">
              <a:avLst/>
            </a:prstGeom>
            <a:noFill/>
            <a:ln cap="flat" cmpd="sng" w="2857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20"/>
            <p:cNvCxnSpPr/>
            <p:nvPr/>
          </p:nvCxnSpPr>
          <p:spPr>
            <a:xfrm rot="-5400000">
              <a:off x="3542635" y="3845662"/>
              <a:ext cx="127858" cy="0"/>
            </a:xfrm>
            <a:prstGeom prst="straightConnector1">
              <a:avLst/>
            </a:prstGeom>
            <a:noFill/>
            <a:ln cap="flat" cmpd="sng" w="2857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20"/>
            <p:cNvCxnSpPr/>
            <p:nvPr/>
          </p:nvCxnSpPr>
          <p:spPr>
            <a:xfrm rot="-5400000">
              <a:off x="3785924" y="3845662"/>
              <a:ext cx="127858" cy="0"/>
            </a:xfrm>
            <a:prstGeom prst="straightConnector1">
              <a:avLst/>
            </a:prstGeom>
            <a:noFill/>
            <a:ln cap="flat" cmpd="sng" w="2857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7" name="Google Shape;2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Theory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0" l="2624" r="2615" t="0"/>
          <a:stretch/>
        </p:blipFill>
        <p:spPr>
          <a:xfrm>
            <a:off x="1502037" y="1933925"/>
            <a:ext cx="3505500" cy="1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5832775" y="1454550"/>
            <a:ext cx="2859000" cy="223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Derived </a:t>
            </a:r>
            <a:r>
              <a:rPr lang="en"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balancing Newton’s gravitation with principles of torsion pendulum.</a:t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